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8" r:id="rId14"/>
    <p:sldId id="275" r:id="rId15"/>
    <p:sldId id="261" r:id="rId16"/>
    <p:sldId id="267" r:id="rId17"/>
    <p:sldId id="273" r:id="rId18"/>
    <p:sldId id="268" r:id="rId19"/>
    <p:sldId id="270" r:id="rId20"/>
    <p:sldId id="269" r:id="rId21"/>
    <p:sldId id="262" r:id="rId22"/>
    <p:sldId id="272" r:id="rId23"/>
    <p:sldId id="279" r:id="rId24"/>
    <p:sldId id="280" r:id="rId25"/>
    <p:sldId id="284"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57" autoAdjust="0"/>
  </p:normalViewPr>
  <p:slideViewPr>
    <p:cSldViewPr snapToGrid="0">
      <p:cViewPr varScale="1">
        <p:scale>
          <a:sx n="80" d="100"/>
          <a:sy n="80" d="100"/>
        </p:scale>
        <p:origin x="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14D9B2A-0FBE-4112-BB8F-5FF104B6593A}">
      <dgm:prSet/>
      <dgm:spPr/>
      <dgm:t>
        <a:bodyPr/>
        <a:lstStyle/>
        <a:p>
          <a:r>
            <a:rPr lang="en-US" dirty="0"/>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dirty="0"/>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dirty="0"/>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dirty="0"/>
            <a:t>3. What is the correlation between IMDB and Metacritic ratings and profitability?</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dirty="0"/>
            <a:t>4. What are the most profitable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246AF-CC0E-49E7-93F4-BABC6805EC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1C1352-ACEA-4A7F-9EE5-223E1386B3C4}">
      <dgm:prSet/>
      <dgm:spPr/>
      <dgm:t>
        <a:bodyPr/>
        <a:lstStyle/>
        <a:p>
          <a:pPr>
            <a:defRPr cap="all"/>
          </a:pPr>
          <a:r>
            <a:rPr lang="en-US"/>
            <a:t>Split data into list</a:t>
          </a:r>
        </a:p>
      </dgm:t>
    </dgm:pt>
    <dgm:pt modelId="{EB0AED89-B502-4A51-BC62-99E59019E4B8}" type="parTrans" cxnId="{D491EF10-362D-4D03-A77C-ABDF46870E5E}">
      <dgm:prSet/>
      <dgm:spPr/>
      <dgm:t>
        <a:bodyPr/>
        <a:lstStyle/>
        <a:p>
          <a:endParaRPr lang="en-US"/>
        </a:p>
      </dgm:t>
    </dgm:pt>
    <dgm:pt modelId="{30EC8389-1995-4DA7-98BE-80D68BCEECAB}" type="sibTrans" cxnId="{D491EF10-362D-4D03-A77C-ABDF46870E5E}">
      <dgm:prSet/>
      <dgm:spPr/>
      <dgm:t>
        <a:bodyPr/>
        <a:lstStyle/>
        <a:p>
          <a:endParaRPr lang="en-US"/>
        </a:p>
      </dgm:t>
    </dgm:pt>
    <dgm:pt modelId="{D596C37B-C07E-4A6E-848F-CF31CB3FE72E}">
      <dgm:prSet/>
      <dgm:spPr/>
      <dgm:t>
        <a:bodyPr/>
        <a:lstStyle/>
        <a:p>
          <a:pPr>
            <a:defRPr cap="all"/>
          </a:pPr>
          <a:r>
            <a:rPr lang="en-US"/>
            <a:t>Calculated word occurrences</a:t>
          </a:r>
        </a:p>
      </dgm:t>
    </dgm:pt>
    <dgm:pt modelId="{E7ACDBCF-16C7-41A4-891F-7A7F232C6149}" type="parTrans" cxnId="{6BAC356F-5549-44CE-99A5-1B5F44F08FD8}">
      <dgm:prSet/>
      <dgm:spPr/>
      <dgm:t>
        <a:bodyPr/>
        <a:lstStyle/>
        <a:p>
          <a:endParaRPr lang="en-US"/>
        </a:p>
      </dgm:t>
    </dgm:pt>
    <dgm:pt modelId="{47413098-DFDB-4C96-B0AB-84D5E2E60A6E}" type="sibTrans" cxnId="{6BAC356F-5549-44CE-99A5-1B5F44F08FD8}">
      <dgm:prSet/>
      <dgm:spPr/>
      <dgm:t>
        <a:bodyPr/>
        <a:lstStyle/>
        <a:p>
          <a:endParaRPr lang="en-US"/>
        </a:p>
      </dgm:t>
    </dgm:pt>
    <dgm:pt modelId="{16794CC9-80B7-4EFC-B147-1CB76CC501AC}">
      <dgm:prSet/>
      <dgm:spPr/>
      <dgm:t>
        <a:bodyPr/>
        <a:lstStyle/>
        <a:p>
          <a:pPr>
            <a:defRPr cap="all"/>
          </a:pPr>
          <a:r>
            <a:rPr lang="en-US"/>
            <a:t>Manipulate data</a:t>
          </a:r>
        </a:p>
      </dgm:t>
    </dgm:pt>
    <dgm:pt modelId="{549C848A-E326-4A59-A819-A70ACCEDA318}" type="parTrans" cxnId="{7D0CA3C0-B433-48E9-94AE-908BD08DE996}">
      <dgm:prSet/>
      <dgm:spPr/>
      <dgm:t>
        <a:bodyPr/>
        <a:lstStyle/>
        <a:p>
          <a:endParaRPr lang="en-US"/>
        </a:p>
      </dgm:t>
    </dgm:pt>
    <dgm:pt modelId="{FFE01CF7-FC15-4213-B105-3DA1772B1B27}" type="sibTrans" cxnId="{7D0CA3C0-B433-48E9-94AE-908BD08DE996}">
      <dgm:prSet/>
      <dgm:spPr/>
      <dgm:t>
        <a:bodyPr/>
        <a:lstStyle/>
        <a:p>
          <a:endParaRPr lang="en-US"/>
        </a:p>
      </dgm:t>
    </dgm:pt>
    <dgm:pt modelId="{214E7CA3-943B-419C-876D-4A5CC073A59A}">
      <dgm:prSet/>
      <dgm:spPr/>
      <dgm:t>
        <a:bodyPr/>
        <a:lstStyle/>
        <a:p>
          <a:pPr>
            <a:defRPr cap="all"/>
          </a:pPr>
          <a:r>
            <a:rPr lang="en-US"/>
            <a:t>Findings</a:t>
          </a:r>
        </a:p>
      </dgm:t>
    </dgm:pt>
    <dgm:pt modelId="{328113C8-3E48-4023-8389-FC947B224AB5}" type="parTrans" cxnId="{E8D29768-6F36-43A8-83F2-07ADD839E1AD}">
      <dgm:prSet/>
      <dgm:spPr/>
      <dgm:t>
        <a:bodyPr/>
        <a:lstStyle/>
        <a:p>
          <a:endParaRPr lang="en-US"/>
        </a:p>
      </dgm:t>
    </dgm:pt>
    <dgm:pt modelId="{34FE9071-62A6-4ED1-B12A-ACC935EFA71E}" type="sibTrans" cxnId="{E8D29768-6F36-43A8-83F2-07ADD839E1AD}">
      <dgm:prSet/>
      <dgm:spPr/>
      <dgm:t>
        <a:bodyPr/>
        <a:lstStyle/>
        <a:p>
          <a:endParaRPr lang="en-US"/>
        </a:p>
      </dgm:t>
    </dgm:pt>
    <dgm:pt modelId="{830675F6-248E-4C7D-9066-EFAED14C2C5D}" type="pres">
      <dgm:prSet presAssocID="{BDB246AF-CC0E-49E7-93F4-BABC6805ECDF}" presName="root" presStyleCnt="0">
        <dgm:presLayoutVars>
          <dgm:dir/>
          <dgm:resizeHandles val="exact"/>
        </dgm:presLayoutVars>
      </dgm:prSet>
      <dgm:spPr/>
    </dgm:pt>
    <dgm:pt modelId="{C548938A-69B6-488C-84EE-541929EB757D}" type="pres">
      <dgm:prSet presAssocID="{D01C1352-ACEA-4A7F-9EE5-223E1386B3C4}" presName="compNode" presStyleCnt="0"/>
      <dgm:spPr/>
    </dgm:pt>
    <dgm:pt modelId="{CE11BEB9-637D-403B-BDA8-BE7988BFE4FD}" type="pres">
      <dgm:prSet presAssocID="{D01C1352-ACEA-4A7F-9EE5-223E1386B3C4}" presName="iconBgRect" presStyleLbl="bgShp" presStyleIdx="0" presStyleCnt="4"/>
      <dgm:spPr/>
    </dgm:pt>
    <dgm:pt modelId="{4D808E1D-0F95-42E2-841D-F109442CE3F5}" type="pres">
      <dgm:prSet presAssocID="{D01C1352-ACEA-4A7F-9EE5-223E1386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B967EED-E10F-4D9C-97A2-E29ACF46B429}" type="pres">
      <dgm:prSet presAssocID="{D01C1352-ACEA-4A7F-9EE5-223E1386B3C4}" presName="spaceRect" presStyleCnt="0"/>
      <dgm:spPr/>
    </dgm:pt>
    <dgm:pt modelId="{B369F16F-79FB-4A12-B9B3-0130CCDDE748}" type="pres">
      <dgm:prSet presAssocID="{D01C1352-ACEA-4A7F-9EE5-223E1386B3C4}" presName="textRect" presStyleLbl="revTx" presStyleIdx="0" presStyleCnt="4">
        <dgm:presLayoutVars>
          <dgm:chMax val="1"/>
          <dgm:chPref val="1"/>
        </dgm:presLayoutVars>
      </dgm:prSet>
      <dgm:spPr/>
    </dgm:pt>
    <dgm:pt modelId="{D08B74FF-7DBD-41E6-868B-3E2C750DFC2F}" type="pres">
      <dgm:prSet presAssocID="{30EC8389-1995-4DA7-98BE-80D68BCEECAB}" presName="sibTrans" presStyleCnt="0"/>
      <dgm:spPr/>
    </dgm:pt>
    <dgm:pt modelId="{9720C7A5-5D76-4043-9DD1-61F37601F221}" type="pres">
      <dgm:prSet presAssocID="{D596C37B-C07E-4A6E-848F-CF31CB3FE72E}" presName="compNode" presStyleCnt="0"/>
      <dgm:spPr/>
    </dgm:pt>
    <dgm:pt modelId="{1C9C3F01-2D87-4AE3-B175-71F66D7C8FC6}" type="pres">
      <dgm:prSet presAssocID="{D596C37B-C07E-4A6E-848F-CF31CB3FE72E}" presName="iconBgRect" presStyleLbl="bgShp" presStyleIdx="1" presStyleCnt="4"/>
      <dgm:spPr/>
    </dgm:pt>
    <dgm:pt modelId="{214DACE0-6777-4C47-8454-8271F9818432}" type="pres">
      <dgm:prSet presAssocID="{D596C37B-C07E-4A6E-848F-CF31CB3FE7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B1E1AF2-16C3-4A4C-9207-DB13C1CC82FF}" type="pres">
      <dgm:prSet presAssocID="{D596C37B-C07E-4A6E-848F-CF31CB3FE72E}" presName="spaceRect" presStyleCnt="0"/>
      <dgm:spPr/>
    </dgm:pt>
    <dgm:pt modelId="{DDD939C8-6B89-4BA2-A6F3-0C27738A52D8}" type="pres">
      <dgm:prSet presAssocID="{D596C37B-C07E-4A6E-848F-CF31CB3FE72E}" presName="textRect" presStyleLbl="revTx" presStyleIdx="1" presStyleCnt="4">
        <dgm:presLayoutVars>
          <dgm:chMax val="1"/>
          <dgm:chPref val="1"/>
        </dgm:presLayoutVars>
      </dgm:prSet>
      <dgm:spPr/>
    </dgm:pt>
    <dgm:pt modelId="{ECAC4526-6D53-4BF3-8A07-223A65B72301}" type="pres">
      <dgm:prSet presAssocID="{47413098-DFDB-4C96-B0AB-84D5E2E60A6E}" presName="sibTrans" presStyleCnt="0"/>
      <dgm:spPr/>
    </dgm:pt>
    <dgm:pt modelId="{1657FEA7-952D-4DE0-A7B9-4CE4B4C7016E}" type="pres">
      <dgm:prSet presAssocID="{16794CC9-80B7-4EFC-B147-1CB76CC501AC}" presName="compNode" presStyleCnt="0"/>
      <dgm:spPr/>
    </dgm:pt>
    <dgm:pt modelId="{6F8945CF-E32F-4712-B5D9-BD8E23DF225D}" type="pres">
      <dgm:prSet presAssocID="{16794CC9-80B7-4EFC-B147-1CB76CC501AC}" presName="iconBgRect" presStyleLbl="bgShp" presStyleIdx="2" presStyleCnt="4"/>
      <dgm:spPr/>
    </dgm:pt>
    <dgm:pt modelId="{08922F0B-0D8D-4C5F-8D8A-B2266CF53422}" type="pres">
      <dgm:prSet presAssocID="{16794CC9-80B7-4EFC-B147-1CB76CC501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6E7A1AD-E589-4F22-9838-D82669C3DA8A}" type="pres">
      <dgm:prSet presAssocID="{16794CC9-80B7-4EFC-B147-1CB76CC501AC}" presName="spaceRect" presStyleCnt="0"/>
      <dgm:spPr/>
    </dgm:pt>
    <dgm:pt modelId="{86B01A57-4EE4-4880-90BB-5BB9213D4DB1}" type="pres">
      <dgm:prSet presAssocID="{16794CC9-80B7-4EFC-B147-1CB76CC501AC}" presName="textRect" presStyleLbl="revTx" presStyleIdx="2" presStyleCnt="4">
        <dgm:presLayoutVars>
          <dgm:chMax val="1"/>
          <dgm:chPref val="1"/>
        </dgm:presLayoutVars>
      </dgm:prSet>
      <dgm:spPr/>
    </dgm:pt>
    <dgm:pt modelId="{820842AE-8283-49EB-ABF2-82A485679DAD}" type="pres">
      <dgm:prSet presAssocID="{FFE01CF7-FC15-4213-B105-3DA1772B1B27}" presName="sibTrans" presStyleCnt="0"/>
      <dgm:spPr/>
    </dgm:pt>
    <dgm:pt modelId="{0DF6F0B9-BF78-4CDA-A205-6F65CD587F4E}" type="pres">
      <dgm:prSet presAssocID="{214E7CA3-943B-419C-876D-4A5CC073A59A}" presName="compNode" presStyleCnt="0"/>
      <dgm:spPr/>
    </dgm:pt>
    <dgm:pt modelId="{F0C8DD09-46B9-4295-A82C-73626F531A49}" type="pres">
      <dgm:prSet presAssocID="{214E7CA3-943B-419C-876D-4A5CC073A59A}" presName="iconBgRect" presStyleLbl="bgShp" presStyleIdx="3" presStyleCnt="4"/>
      <dgm:spPr/>
    </dgm:pt>
    <dgm:pt modelId="{7E1F0F05-41A1-4E5B-BA4A-DCFF4894DF23}" type="pres">
      <dgm:prSet presAssocID="{214E7CA3-943B-419C-876D-4A5CC073A5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4F687E81-267B-44C4-BA2F-28CE3C3121DF}" type="pres">
      <dgm:prSet presAssocID="{214E7CA3-943B-419C-876D-4A5CC073A59A}" presName="spaceRect" presStyleCnt="0"/>
      <dgm:spPr/>
    </dgm:pt>
    <dgm:pt modelId="{333ABB01-C0C8-4B3C-981D-C49BA6AF7B44}" type="pres">
      <dgm:prSet presAssocID="{214E7CA3-943B-419C-876D-4A5CC073A59A}" presName="textRect" presStyleLbl="revTx" presStyleIdx="3" presStyleCnt="4">
        <dgm:presLayoutVars>
          <dgm:chMax val="1"/>
          <dgm:chPref val="1"/>
        </dgm:presLayoutVars>
      </dgm:prSet>
      <dgm:spPr/>
    </dgm:pt>
  </dgm:ptLst>
  <dgm:cxnLst>
    <dgm:cxn modelId="{1928B206-F4BD-4FD6-A94A-E33A30BA4A37}" type="presOf" srcId="{D596C37B-C07E-4A6E-848F-CF31CB3FE72E}" destId="{DDD939C8-6B89-4BA2-A6F3-0C27738A52D8}" srcOrd="0" destOrd="0" presId="urn:microsoft.com/office/officeart/2018/5/layout/IconCircleLabelList"/>
    <dgm:cxn modelId="{D491EF10-362D-4D03-A77C-ABDF46870E5E}" srcId="{BDB246AF-CC0E-49E7-93F4-BABC6805ECDF}" destId="{D01C1352-ACEA-4A7F-9EE5-223E1386B3C4}" srcOrd="0" destOrd="0" parTransId="{EB0AED89-B502-4A51-BC62-99E59019E4B8}" sibTransId="{30EC8389-1995-4DA7-98BE-80D68BCEECAB}"/>
    <dgm:cxn modelId="{0D280540-296C-42E2-AFF5-0D744E362363}" type="presOf" srcId="{16794CC9-80B7-4EFC-B147-1CB76CC501AC}" destId="{86B01A57-4EE4-4880-90BB-5BB9213D4DB1}" srcOrd="0" destOrd="0" presId="urn:microsoft.com/office/officeart/2018/5/layout/IconCircleLabelList"/>
    <dgm:cxn modelId="{E8D29768-6F36-43A8-83F2-07ADD839E1AD}" srcId="{BDB246AF-CC0E-49E7-93F4-BABC6805ECDF}" destId="{214E7CA3-943B-419C-876D-4A5CC073A59A}" srcOrd="3" destOrd="0" parTransId="{328113C8-3E48-4023-8389-FC947B224AB5}" sibTransId="{34FE9071-62A6-4ED1-B12A-ACC935EFA71E}"/>
    <dgm:cxn modelId="{6BAC356F-5549-44CE-99A5-1B5F44F08FD8}" srcId="{BDB246AF-CC0E-49E7-93F4-BABC6805ECDF}" destId="{D596C37B-C07E-4A6E-848F-CF31CB3FE72E}" srcOrd="1" destOrd="0" parTransId="{E7ACDBCF-16C7-41A4-891F-7A7F232C6149}" sibTransId="{47413098-DFDB-4C96-B0AB-84D5E2E60A6E}"/>
    <dgm:cxn modelId="{CB9E8691-0D8B-4E11-B394-576F7E3E0E3F}" type="presOf" srcId="{214E7CA3-943B-419C-876D-4A5CC073A59A}" destId="{333ABB01-C0C8-4B3C-981D-C49BA6AF7B44}" srcOrd="0" destOrd="0" presId="urn:microsoft.com/office/officeart/2018/5/layout/IconCircleLabelList"/>
    <dgm:cxn modelId="{7D0CA3C0-B433-48E9-94AE-908BD08DE996}" srcId="{BDB246AF-CC0E-49E7-93F4-BABC6805ECDF}" destId="{16794CC9-80B7-4EFC-B147-1CB76CC501AC}" srcOrd="2" destOrd="0" parTransId="{549C848A-E326-4A59-A819-A70ACCEDA318}" sibTransId="{FFE01CF7-FC15-4213-B105-3DA1772B1B27}"/>
    <dgm:cxn modelId="{D44B63E4-A161-48C6-82BB-2651CC6664A9}" type="presOf" srcId="{D01C1352-ACEA-4A7F-9EE5-223E1386B3C4}" destId="{B369F16F-79FB-4A12-B9B3-0130CCDDE748}" srcOrd="0" destOrd="0" presId="urn:microsoft.com/office/officeart/2018/5/layout/IconCircleLabelList"/>
    <dgm:cxn modelId="{8C4606EA-97E6-4DA6-A481-2DCE31A7EA0A}" type="presOf" srcId="{BDB246AF-CC0E-49E7-93F4-BABC6805ECDF}" destId="{830675F6-248E-4C7D-9066-EFAED14C2C5D}" srcOrd="0" destOrd="0" presId="urn:microsoft.com/office/officeart/2018/5/layout/IconCircleLabelList"/>
    <dgm:cxn modelId="{E2B93DD9-B170-4AD5-B4C3-464BDE8996E8}" type="presParOf" srcId="{830675F6-248E-4C7D-9066-EFAED14C2C5D}" destId="{C548938A-69B6-488C-84EE-541929EB757D}" srcOrd="0" destOrd="0" presId="urn:microsoft.com/office/officeart/2018/5/layout/IconCircleLabelList"/>
    <dgm:cxn modelId="{0E8BFEF4-C481-42DF-88F0-4F71C9FEC3CF}" type="presParOf" srcId="{C548938A-69B6-488C-84EE-541929EB757D}" destId="{CE11BEB9-637D-403B-BDA8-BE7988BFE4FD}" srcOrd="0" destOrd="0" presId="urn:microsoft.com/office/officeart/2018/5/layout/IconCircleLabelList"/>
    <dgm:cxn modelId="{8FB015B0-C4A8-4427-B08D-A0F01879912B}" type="presParOf" srcId="{C548938A-69B6-488C-84EE-541929EB757D}" destId="{4D808E1D-0F95-42E2-841D-F109442CE3F5}" srcOrd="1" destOrd="0" presId="urn:microsoft.com/office/officeart/2018/5/layout/IconCircleLabelList"/>
    <dgm:cxn modelId="{BBE0DEA7-F43C-46D4-900E-D474344DF231}" type="presParOf" srcId="{C548938A-69B6-488C-84EE-541929EB757D}" destId="{4B967EED-E10F-4D9C-97A2-E29ACF46B429}" srcOrd="2" destOrd="0" presId="urn:microsoft.com/office/officeart/2018/5/layout/IconCircleLabelList"/>
    <dgm:cxn modelId="{4A5C2368-9BC7-4CF8-B36C-E594CC7FAFAF}" type="presParOf" srcId="{C548938A-69B6-488C-84EE-541929EB757D}" destId="{B369F16F-79FB-4A12-B9B3-0130CCDDE748}" srcOrd="3" destOrd="0" presId="urn:microsoft.com/office/officeart/2018/5/layout/IconCircleLabelList"/>
    <dgm:cxn modelId="{810D873C-BA4E-494A-A620-8B83208508B9}" type="presParOf" srcId="{830675F6-248E-4C7D-9066-EFAED14C2C5D}" destId="{D08B74FF-7DBD-41E6-868B-3E2C750DFC2F}" srcOrd="1" destOrd="0" presId="urn:microsoft.com/office/officeart/2018/5/layout/IconCircleLabelList"/>
    <dgm:cxn modelId="{0A850F0B-8D8A-45A7-95EA-B4BA14A937FD}" type="presParOf" srcId="{830675F6-248E-4C7D-9066-EFAED14C2C5D}" destId="{9720C7A5-5D76-4043-9DD1-61F37601F221}" srcOrd="2" destOrd="0" presId="urn:microsoft.com/office/officeart/2018/5/layout/IconCircleLabelList"/>
    <dgm:cxn modelId="{8ABB368D-8E14-4CF4-9352-0CF959A8E078}" type="presParOf" srcId="{9720C7A5-5D76-4043-9DD1-61F37601F221}" destId="{1C9C3F01-2D87-4AE3-B175-71F66D7C8FC6}" srcOrd="0" destOrd="0" presId="urn:microsoft.com/office/officeart/2018/5/layout/IconCircleLabelList"/>
    <dgm:cxn modelId="{0820EFC0-597E-45F1-B0E7-DA7B2CB5978B}" type="presParOf" srcId="{9720C7A5-5D76-4043-9DD1-61F37601F221}" destId="{214DACE0-6777-4C47-8454-8271F9818432}" srcOrd="1" destOrd="0" presId="urn:microsoft.com/office/officeart/2018/5/layout/IconCircleLabelList"/>
    <dgm:cxn modelId="{4B5017C5-0082-40AD-8F95-1FECBF3C120F}" type="presParOf" srcId="{9720C7A5-5D76-4043-9DD1-61F37601F221}" destId="{3B1E1AF2-16C3-4A4C-9207-DB13C1CC82FF}" srcOrd="2" destOrd="0" presId="urn:microsoft.com/office/officeart/2018/5/layout/IconCircleLabelList"/>
    <dgm:cxn modelId="{CC0A6D1B-BF0A-45B7-A05B-88B879B3356B}" type="presParOf" srcId="{9720C7A5-5D76-4043-9DD1-61F37601F221}" destId="{DDD939C8-6B89-4BA2-A6F3-0C27738A52D8}" srcOrd="3" destOrd="0" presId="urn:microsoft.com/office/officeart/2018/5/layout/IconCircleLabelList"/>
    <dgm:cxn modelId="{2D9EFEE6-A0C0-453F-B73E-7583ED103B0A}" type="presParOf" srcId="{830675F6-248E-4C7D-9066-EFAED14C2C5D}" destId="{ECAC4526-6D53-4BF3-8A07-223A65B72301}" srcOrd="3" destOrd="0" presId="urn:microsoft.com/office/officeart/2018/5/layout/IconCircleLabelList"/>
    <dgm:cxn modelId="{5BCDFC7C-8381-40BF-82F2-98599C38C097}" type="presParOf" srcId="{830675F6-248E-4C7D-9066-EFAED14C2C5D}" destId="{1657FEA7-952D-4DE0-A7B9-4CE4B4C7016E}" srcOrd="4" destOrd="0" presId="urn:microsoft.com/office/officeart/2018/5/layout/IconCircleLabelList"/>
    <dgm:cxn modelId="{C6E0FD52-72AA-4FC7-8D61-44C836C0BAE4}" type="presParOf" srcId="{1657FEA7-952D-4DE0-A7B9-4CE4B4C7016E}" destId="{6F8945CF-E32F-4712-B5D9-BD8E23DF225D}" srcOrd="0" destOrd="0" presId="urn:microsoft.com/office/officeart/2018/5/layout/IconCircleLabelList"/>
    <dgm:cxn modelId="{60D450D8-49F2-4D6F-A22B-D5A8E504E7FD}" type="presParOf" srcId="{1657FEA7-952D-4DE0-A7B9-4CE4B4C7016E}" destId="{08922F0B-0D8D-4C5F-8D8A-B2266CF53422}" srcOrd="1" destOrd="0" presId="urn:microsoft.com/office/officeart/2018/5/layout/IconCircleLabelList"/>
    <dgm:cxn modelId="{6BB8A851-7476-4329-A579-1B52F5219EDB}" type="presParOf" srcId="{1657FEA7-952D-4DE0-A7B9-4CE4B4C7016E}" destId="{26E7A1AD-E589-4F22-9838-D82669C3DA8A}" srcOrd="2" destOrd="0" presId="urn:microsoft.com/office/officeart/2018/5/layout/IconCircleLabelList"/>
    <dgm:cxn modelId="{F5618572-EDEE-43E1-8940-8DF72F72182F}" type="presParOf" srcId="{1657FEA7-952D-4DE0-A7B9-4CE4B4C7016E}" destId="{86B01A57-4EE4-4880-90BB-5BB9213D4DB1}" srcOrd="3" destOrd="0" presId="urn:microsoft.com/office/officeart/2018/5/layout/IconCircleLabelList"/>
    <dgm:cxn modelId="{91145133-5B61-4F4B-A164-A8A7F3C86DDB}" type="presParOf" srcId="{830675F6-248E-4C7D-9066-EFAED14C2C5D}" destId="{820842AE-8283-49EB-ABF2-82A485679DAD}" srcOrd="5" destOrd="0" presId="urn:microsoft.com/office/officeart/2018/5/layout/IconCircleLabelList"/>
    <dgm:cxn modelId="{D138E3F8-C8FA-46B5-AFA5-608E04C8A4C6}" type="presParOf" srcId="{830675F6-248E-4C7D-9066-EFAED14C2C5D}" destId="{0DF6F0B9-BF78-4CDA-A205-6F65CD587F4E}" srcOrd="6" destOrd="0" presId="urn:microsoft.com/office/officeart/2018/5/layout/IconCircleLabelList"/>
    <dgm:cxn modelId="{40D4D712-72BD-4FD1-90B4-BA0811397731}" type="presParOf" srcId="{0DF6F0B9-BF78-4CDA-A205-6F65CD587F4E}" destId="{F0C8DD09-46B9-4295-A82C-73626F531A49}" srcOrd="0" destOrd="0" presId="urn:microsoft.com/office/officeart/2018/5/layout/IconCircleLabelList"/>
    <dgm:cxn modelId="{A6F08727-E93F-43FD-9E99-3E510FCFDB6C}" type="presParOf" srcId="{0DF6F0B9-BF78-4CDA-A205-6F65CD587F4E}" destId="{7E1F0F05-41A1-4E5B-BA4A-DCFF4894DF23}" srcOrd="1" destOrd="0" presId="urn:microsoft.com/office/officeart/2018/5/layout/IconCircleLabelList"/>
    <dgm:cxn modelId="{91E592D6-FF74-49FC-987B-C54067FD8944}" type="presParOf" srcId="{0DF6F0B9-BF78-4CDA-A205-6F65CD587F4E}" destId="{4F687E81-267B-44C4-BA2F-28CE3C3121DF}" srcOrd="2" destOrd="0" presId="urn:microsoft.com/office/officeart/2018/5/layout/IconCircleLabelList"/>
    <dgm:cxn modelId="{91D12DF3-85CA-497A-B85B-C9DA2BF8987B}" type="presParOf" srcId="{0DF6F0B9-BF78-4CDA-A205-6F65CD587F4E}" destId="{333ABB01-C0C8-4B3C-981D-C49BA6AF7B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dirty="0"/>
            <a:t>Most of the movies in the top 10 were 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dirty="0"/>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4DA52-3699-484C-A763-D7AEA90EE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A6C597-768C-48F9-8F13-BF933B39518A}">
      <dgm:prSet/>
      <dgm:spPr/>
      <dgm:t>
        <a:bodyPr/>
        <a:lstStyle/>
        <a:p>
          <a:r>
            <a:rPr lang="en-US"/>
            <a:t>Adventure movies seemed to be rising in profitability before sharply declining</a:t>
          </a:r>
        </a:p>
      </dgm:t>
    </dgm:pt>
    <dgm:pt modelId="{B2B42D0A-2409-4085-A2BA-2CF69AF4C602}" type="parTrans" cxnId="{4D330E4C-557F-4611-BD0B-A535454DEECE}">
      <dgm:prSet/>
      <dgm:spPr/>
      <dgm:t>
        <a:bodyPr/>
        <a:lstStyle/>
        <a:p>
          <a:endParaRPr lang="en-US"/>
        </a:p>
      </dgm:t>
    </dgm:pt>
    <dgm:pt modelId="{9E56A858-A936-47E2-ABDD-323B1A122EF8}" type="sibTrans" cxnId="{4D330E4C-557F-4611-BD0B-A535454DEECE}">
      <dgm:prSet/>
      <dgm:spPr/>
      <dgm:t>
        <a:bodyPr/>
        <a:lstStyle/>
        <a:p>
          <a:endParaRPr lang="en-US"/>
        </a:p>
      </dgm:t>
    </dgm:pt>
    <dgm:pt modelId="{0D9E806E-8A5F-43DA-ACC5-7872E70714C9}">
      <dgm:prSet/>
      <dgm:spPr/>
      <dgm:t>
        <a:bodyPr/>
        <a:lstStyle/>
        <a:p>
          <a:r>
            <a:rPr lang="en-US" dirty="0"/>
            <a:t>Later in the decade, we see action movies rising in profitability instead</a:t>
          </a:r>
        </a:p>
      </dgm:t>
    </dgm:pt>
    <dgm:pt modelId="{8F9A9868-BB25-4ABB-8E52-589BAFD6F75D}" type="parTrans" cxnId="{2E69AF86-0862-4A4C-9FA5-CC3660D2196F}">
      <dgm:prSet/>
      <dgm:spPr/>
      <dgm:t>
        <a:bodyPr/>
        <a:lstStyle/>
        <a:p>
          <a:endParaRPr lang="en-US"/>
        </a:p>
      </dgm:t>
    </dgm:pt>
    <dgm:pt modelId="{3EEC5CB6-B8EA-4618-8112-D3E648AF1669}" type="sibTrans" cxnId="{2E69AF86-0862-4A4C-9FA5-CC3660D2196F}">
      <dgm:prSet/>
      <dgm:spPr/>
      <dgm:t>
        <a:bodyPr/>
        <a:lstStyle/>
        <a:p>
          <a:endParaRPr lang="en-US"/>
        </a:p>
      </dgm:t>
    </dgm:pt>
    <dgm:pt modelId="{9A255C1E-6CA2-48B6-8929-BC0973C0A51D}">
      <dgm:prSet/>
      <dgm:spPr/>
      <dgm:t>
        <a:bodyPr/>
        <a:lstStyle/>
        <a:p>
          <a:r>
            <a:rPr lang="en-US"/>
            <a:t>Although fantasy was overall the winner for the decade, the profitability of the genre is also declining overall</a:t>
          </a:r>
        </a:p>
      </dgm:t>
    </dgm:pt>
    <dgm:pt modelId="{A23E3BB4-A81D-4531-A699-2C586D35C9BA}" type="parTrans" cxnId="{5DBE6231-F918-4AA6-A3C8-A421A60A2808}">
      <dgm:prSet/>
      <dgm:spPr/>
      <dgm:t>
        <a:bodyPr/>
        <a:lstStyle/>
        <a:p>
          <a:endParaRPr lang="en-US"/>
        </a:p>
      </dgm:t>
    </dgm:pt>
    <dgm:pt modelId="{0218E66C-6223-4278-9A6C-3DC0EF742A52}" type="sibTrans" cxnId="{5DBE6231-F918-4AA6-A3C8-A421A60A2808}">
      <dgm:prSet/>
      <dgm:spPr/>
      <dgm:t>
        <a:bodyPr/>
        <a:lstStyle/>
        <a:p>
          <a:endParaRPr lang="en-US"/>
        </a:p>
      </dgm:t>
    </dgm:pt>
    <dgm:pt modelId="{E2338008-C607-47EA-ADA0-EA0FAD59872E}">
      <dgm:prSet/>
      <dgm:spPr/>
      <dgm:t>
        <a:bodyPr/>
        <a:lstStyle/>
        <a:p>
          <a:r>
            <a:rPr lang="en-US"/>
            <a:t>We also see overall less “blockbuster” movies with mega-earnings as time goes on</a:t>
          </a:r>
        </a:p>
      </dgm:t>
    </dgm:pt>
    <dgm:pt modelId="{564D5A87-BECF-46BC-8484-5B56ACF0CE6F}" type="parTrans" cxnId="{109E8EA6-78B5-44C1-8245-A6A8A9F73B47}">
      <dgm:prSet/>
      <dgm:spPr/>
      <dgm:t>
        <a:bodyPr/>
        <a:lstStyle/>
        <a:p>
          <a:endParaRPr lang="en-US"/>
        </a:p>
      </dgm:t>
    </dgm:pt>
    <dgm:pt modelId="{25C5C624-2979-49A6-8B2C-A71FA140DA24}" type="sibTrans" cxnId="{109E8EA6-78B5-44C1-8245-A6A8A9F73B47}">
      <dgm:prSet/>
      <dgm:spPr/>
      <dgm:t>
        <a:bodyPr/>
        <a:lstStyle/>
        <a:p>
          <a:endParaRPr lang="en-US"/>
        </a:p>
      </dgm:t>
    </dgm:pt>
    <dgm:pt modelId="{9E699385-00ED-4A28-A139-53F708DCA95D}" type="pres">
      <dgm:prSet presAssocID="{7214DA52-3699-484C-A763-D7AEA90EED7B}" presName="root" presStyleCnt="0">
        <dgm:presLayoutVars>
          <dgm:dir/>
          <dgm:resizeHandles val="exact"/>
        </dgm:presLayoutVars>
      </dgm:prSet>
      <dgm:spPr/>
    </dgm:pt>
    <dgm:pt modelId="{0AC11F0E-5289-4699-A5E0-7F01F539C999}" type="pres">
      <dgm:prSet presAssocID="{00A6C597-768C-48F9-8F13-BF933B39518A}" presName="compNode" presStyleCnt="0"/>
      <dgm:spPr/>
    </dgm:pt>
    <dgm:pt modelId="{F168000C-E851-4DB4-84D7-1770BA84CF57}" type="pres">
      <dgm:prSet presAssocID="{00A6C597-768C-48F9-8F13-BF933B39518A}" presName="bgRect" presStyleLbl="bgShp" presStyleIdx="0" presStyleCnt="4"/>
      <dgm:spPr/>
    </dgm:pt>
    <dgm:pt modelId="{1659D59E-B395-4F09-843E-A3D94253DC79}" type="pres">
      <dgm:prSet presAssocID="{00A6C597-768C-48F9-8F13-BF933B3951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47CC0A71-41DE-4AF9-9E82-AE13EBD2CCD6}" type="pres">
      <dgm:prSet presAssocID="{00A6C597-768C-48F9-8F13-BF933B39518A}" presName="spaceRect" presStyleCnt="0"/>
      <dgm:spPr/>
    </dgm:pt>
    <dgm:pt modelId="{B0E2B0DA-0E47-4FEB-A5D3-51AC59D50F78}" type="pres">
      <dgm:prSet presAssocID="{00A6C597-768C-48F9-8F13-BF933B39518A}" presName="parTx" presStyleLbl="revTx" presStyleIdx="0" presStyleCnt="4">
        <dgm:presLayoutVars>
          <dgm:chMax val="0"/>
          <dgm:chPref val="0"/>
        </dgm:presLayoutVars>
      </dgm:prSet>
      <dgm:spPr/>
    </dgm:pt>
    <dgm:pt modelId="{BE6ADD72-ECD5-44F6-AAD6-7364FABEDFED}" type="pres">
      <dgm:prSet presAssocID="{9E56A858-A936-47E2-ABDD-323B1A122EF8}" presName="sibTrans" presStyleCnt="0"/>
      <dgm:spPr/>
    </dgm:pt>
    <dgm:pt modelId="{3EC662A0-8970-45E1-8C1A-3C3D95389BD1}" type="pres">
      <dgm:prSet presAssocID="{0D9E806E-8A5F-43DA-ACC5-7872E70714C9}" presName="compNode" presStyleCnt="0"/>
      <dgm:spPr/>
    </dgm:pt>
    <dgm:pt modelId="{0216006F-E161-44AD-8EE4-27E79C1BFB2F}" type="pres">
      <dgm:prSet presAssocID="{0D9E806E-8A5F-43DA-ACC5-7872E70714C9}" presName="bgRect" presStyleLbl="bgShp" presStyleIdx="1" presStyleCnt="4"/>
      <dgm:spPr/>
    </dgm:pt>
    <dgm:pt modelId="{668DC9AE-F6F4-4C8F-9B0C-9BA062F9BA7A}" type="pres">
      <dgm:prSet presAssocID="{0D9E806E-8A5F-43DA-ACC5-7872E707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221F24-C51A-476F-8C5C-E46735390528}" type="pres">
      <dgm:prSet presAssocID="{0D9E806E-8A5F-43DA-ACC5-7872E70714C9}" presName="spaceRect" presStyleCnt="0"/>
      <dgm:spPr/>
    </dgm:pt>
    <dgm:pt modelId="{FFDFE497-2207-4E26-B021-2079012A3F5F}" type="pres">
      <dgm:prSet presAssocID="{0D9E806E-8A5F-43DA-ACC5-7872E70714C9}" presName="parTx" presStyleLbl="revTx" presStyleIdx="1" presStyleCnt="4">
        <dgm:presLayoutVars>
          <dgm:chMax val="0"/>
          <dgm:chPref val="0"/>
        </dgm:presLayoutVars>
      </dgm:prSet>
      <dgm:spPr/>
    </dgm:pt>
    <dgm:pt modelId="{B5F2340C-9D42-4EA6-8272-3C18449179D3}" type="pres">
      <dgm:prSet presAssocID="{3EEC5CB6-B8EA-4618-8112-D3E648AF1669}" presName="sibTrans" presStyleCnt="0"/>
      <dgm:spPr/>
    </dgm:pt>
    <dgm:pt modelId="{20A2CE3E-1366-4229-AB6C-A76D8268BEF4}" type="pres">
      <dgm:prSet presAssocID="{9A255C1E-6CA2-48B6-8929-BC0973C0A51D}" presName="compNode" presStyleCnt="0"/>
      <dgm:spPr/>
    </dgm:pt>
    <dgm:pt modelId="{5E5655BB-3F39-437D-B1EE-19C1DB78B7C6}" type="pres">
      <dgm:prSet presAssocID="{9A255C1E-6CA2-48B6-8929-BC0973C0A51D}" presName="bgRect" presStyleLbl="bgShp" presStyleIdx="2" presStyleCnt="4"/>
      <dgm:spPr/>
    </dgm:pt>
    <dgm:pt modelId="{094D6D3C-B072-4D5F-B138-AF91768A4B0B}" type="pres">
      <dgm:prSet presAssocID="{9A255C1E-6CA2-48B6-8929-BC0973C0A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2632639F-025E-49A6-9D8D-4027412F2D8B}" type="pres">
      <dgm:prSet presAssocID="{9A255C1E-6CA2-48B6-8929-BC0973C0A51D}" presName="spaceRect" presStyleCnt="0"/>
      <dgm:spPr/>
    </dgm:pt>
    <dgm:pt modelId="{52855E64-FEDE-4248-B202-CF89CE47F750}" type="pres">
      <dgm:prSet presAssocID="{9A255C1E-6CA2-48B6-8929-BC0973C0A51D}" presName="parTx" presStyleLbl="revTx" presStyleIdx="2" presStyleCnt="4">
        <dgm:presLayoutVars>
          <dgm:chMax val="0"/>
          <dgm:chPref val="0"/>
        </dgm:presLayoutVars>
      </dgm:prSet>
      <dgm:spPr/>
    </dgm:pt>
    <dgm:pt modelId="{8E64749E-21D9-49DE-BED6-D59C537C5E04}" type="pres">
      <dgm:prSet presAssocID="{0218E66C-6223-4278-9A6C-3DC0EF742A52}" presName="sibTrans" presStyleCnt="0"/>
      <dgm:spPr/>
    </dgm:pt>
    <dgm:pt modelId="{4DA302C4-3068-47F4-8D8A-E0B8F02E1A38}" type="pres">
      <dgm:prSet presAssocID="{E2338008-C607-47EA-ADA0-EA0FAD59872E}" presName="compNode" presStyleCnt="0"/>
      <dgm:spPr/>
    </dgm:pt>
    <dgm:pt modelId="{623652E2-7FB1-40CB-B3C1-1D12677EB891}" type="pres">
      <dgm:prSet presAssocID="{E2338008-C607-47EA-ADA0-EA0FAD59872E}" presName="bgRect" presStyleLbl="bgShp" presStyleIdx="3" presStyleCnt="4"/>
      <dgm:spPr/>
    </dgm:pt>
    <dgm:pt modelId="{008AE91E-94B5-4AC7-9B7A-E950FC2C4F48}" type="pres">
      <dgm:prSet presAssocID="{E2338008-C607-47EA-ADA0-EA0FAD598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VD player"/>
        </a:ext>
      </dgm:extLst>
    </dgm:pt>
    <dgm:pt modelId="{06F32E8D-0963-4DEA-9DDD-4DF280C44746}" type="pres">
      <dgm:prSet presAssocID="{E2338008-C607-47EA-ADA0-EA0FAD59872E}" presName="spaceRect" presStyleCnt="0"/>
      <dgm:spPr/>
    </dgm:pt>
    <dgm:pt modelId="{3E0619E7-CA7F-40C3-A46A-35D5224F4540}" type="pres">
      <dgm:prSet presAssocID="{E2338008-C607-47EA-ADA0-EA0FAD59872E}" presName="parTx" presStyleLbl="revTx" presStyleIdx="3" presStyleCnt="4">
        <dgm:presLayoutVars>
          <dgm:chMax val="0"/>
          <dgm:chPref val="0"/>
        </dgm:presLayoutVars>
      </dgm:prSet>
      <dgm:spPr/>
    </dgm:pt>
  </dgm:ptLst>
  <dgm:cxnLst>
    <dgm:cxn modelId="{B8091609-4B44-47F9-9232-2FF38A50AFC8}" type="presOf" srcId="{0D9E806E-8A5F-43DA-ACC5-7872E70714C9}" destId="{FFDFE497-2207-4E26-B021-2079012A3F5F}" srcOrd="0" destOrd="0" presId="urn:microsoft.com/office/officeart/2018/2/layout/IconVerticalSolidList"/>
    <dgm:cxn modelId="{AF8B5C1B-F648-464E-9E2C-9A3FD646EF92}" type="presOf" srcId="{7214DA52-3699-484C-A763-D7AEA90EED7B}" destId="{9E699385-00ED-4A28-A139-53F708DCA95D}" srcOrd="0" destOrd="0" presId="urn:microsoft.com/office/officeart/2018/2/layout/IconVerticalSolidList"/>
    <dgm:cxn modelId="{5DBE6231-F918-4AA6-A3C8-A421A60A2808}" srcId="{7214DA52-3699-484C-A763-D7AEA90EED7B}" destId="{9A255C1E-6CA2-48B6-8929-BC0973C0A51D}" srcOrd="2" destOrd="0" parTransId="{A23E3BB4-A81D-4531-A699-2C586D35C9BA}" sibTransId="{0218E66C-6223-4278-9A6C-3DC0EF742A52}"/>
    <dgm:cxn modelId="{3B47A146-B26D-46AA-A26B-C7E937124B1D}" type="presOf" srcId="{9A255C1E-6CA2-48B6-8929-BC0973C0A51D}" destId="{52855E64-FEDE-4248-B202-CF89CE47F750}" srcOrd="0" destOrd="0" presId="urn:microsoft.com/office/officeart/2018/2/layout/IconVerticalSolidList"/>
    <dgm:cxn modelId="{4D330E4C-557F-4611-BD0B-A535454DEECE}" srcId="{7214DA52-3699-484C-A763-D7AEA90EED7B}" destId="{00A6C597-768C-48F9-8F13-BF933B39518A}" srcOrd="0" destOrd="0" parTransId="{B2B42D0A-2409-4085-A2BA-2CF69AF4C602}" sibTransId="{9E56A858-A936-47E2-ABDD-323B1A122EF8}"/>
    <dgm:cxn modelId="{2E69AF86-0862-4A4C-9FA5-CC3660D2196F}" srcId="{7214DA52-3699-484C-A763-D7AEA90EED7B}" destId="{0D9E806E-8A5F-43DA-ACC5-7872E70714C9}" srcOrd="1" destOrd="0" parTransId="{8F9A9868-BB25-4ABB-8E52-589BAFD6F75D}" sibTransId="{3EEC5CB6-B8EA-4618-8112-D3E648AF1669}"/>
    <dgm:cxn modelId="{109E8EA6-78B5-44C1-8245-A6A8A9F73B47}" srcId="{7214DA52-3699-484C-A763-D7AEA90EED7B}" destId="{E2338008-C607-47EA-ADA0-EA0FAD59872E}" srcOrd="3" destOrd="0" parTransId="{564D5A87-BECF-46BC-8484-5B56ACF0CE6F}" sibTransId="{25C5C624-2979-49A6-8B2C-A71FA140DA24}"/>
    <dgm:cxn modelId="{55B708D9-1E73-4C7B-AFDF-D8E4217A6DE7}" type="presOf" srcId="{E2338008-C607-47EA-ADA0-EA0FAD59872E}" destId="{3E0619E7-CA7F-40C3-A46A-35D5224F4540}" srcOrd="0" destOrd="0" presId="urn:microsoft.com/office/officeart/2018/2/layout/IconVerticalSolidList"/>
    <dgm:cxn modelId="{136687FC-6E16-400D-B54A-CC883B6CBFE6}" type="presOf" srcId="{00A6C597-768C-48F9-8F13-BF933B39518A}" destId="{B0E2B0DA-0E47-4FEB-A5D3-51AC59D50F78}" srcOrd="0" destOrd="0" presId="urn:microsoft.com/office/officeart/2018/2/layout/IconVerticalSolidList"/>
    <dgm:cxn modelId="{C523456F-52C1-45C4-B2D5-F550AB9B0E13}" type="presParOf" srcId="{9E699385-00ED-4A28-A139-53F708DCA95D}" destId="{0AC11F0E-5289-4699-A5E0-7F01F539C999}" srcOrd="0" destOrd="0" presId="urn:microsoft.com/office/officeart/2018/2/layout/IconVerticalSolidList"/>
    <dgm:cxn modelId="{B7F65859-9E53-4991-A634-FFBDE2B6212C}" type="presParOf" srcId="{0AC11F0E-5289-4699-A5E0-7F01F539C999}" destId="{F168000C-E851-4DB4-84D7-1770BA84CF57}" srcOrd="0" destOrd="0" presId="urn:microsoft.com/office/officeart/2018/2/layout/IconVerticalSolidList"/>
    <dgm:cxn modelId="{1E6F1930-9878-40AB-BCEB-4A38D39E218E}" type="presParOf" srcId="{0AC11F0E-5289-4699-A5E0-7F01F539C999}" destId="{1659D59E-B395-4F09-843E-A3D94253DC79}" srcOrd="1" destOrd="0" presId="urn:microsoft.com/office/officeart/2018/2/layout/IconVerticalSolidList"/>
    <dgm:cxn modelId="{939DC8BD-C3E9-455B-992D-88BD790BE09E}" type="presParOf" srcId="{0AC11F0E-5289-4699-A5E0-7F01F539C999}" destId="{47CC0A71-41DE-4AF9-9E82-AE13EBD2CCD6}" srcOrd="2" destOrd="0" presId="urn:microsoft.com/office/officeart/2018/2/layout/IconVerticalSolidList"/>
    <dgm:cxn modelId="{397ACAC5-F89F-4637-823C-D807E77B361C}" type="presParOf" srcId="{0AC11F0E-5289-4699-A5E0-7F01F539C999}" destId="{B0E2B0DA-0E47-4FEB-A5D3-51AC59D50F78}" srcOrd="3" destOrd="0" presId="urn:microsoft.com/office/officeart/2018/2/layout/IconVerticalSolidList"/>
    <dgm:cxn modelId="{5C67FD2E-D729-4C2E-8F7C-B1E82E016775}" type="presParOf" srcId="{9E699385-00ED-4A28-A139-53F708DCA95D}" destId="{BE6ADD72-ECD5-44F6-AAD6-7364FABEDFED}" srcOrd="1" destOrd="0" presId="urn:microsoft.com/office/officeart/2018/2/layout/IconVerticalSolidList"/>
    <dgm:cxn modelId="{A263C8E1-92D5-40E7-900A-A85B4EB43229}" type="presParOf" srcId="{9E699385-00ED-4A28-A139-53F708DCA95D}" destId="{3EC662A0-8970-45E1-8C1A-3C3D95389BD1}" srcOrd="2" destOrd="0" presId="urn:microsoft.com/office/officeart/2018/2/layout/IconVerticalSolidList"/>
    <dgm:cxn modelId="{8E969D19-3528-4D8C-8EEB-C1B22F6B864D}" type="presParOf" srcId="{3EC662A0-8970-45E1-8C1A-3C3D95389BD1}" destId="{0216006F-E161-44AD-8EE4-27E79C1BFB2F}" srcOrd="0" destOrd="0" presId="urn:microsoft.com/office/officeart/2018/2/layout/IconVerticalSolidList"/>
    <dgm:cxn modelId="{71D747EE-97A5-4681-881E-8589A3A29D3A}" type="presParOf" srcId="{3EC662A0-8970-45E1-8C1A-3C3D95389BD1}" destId="{668DC9AE-F6F4-4C8F-9B0C-9BA062F9BA7A}" srcOrd="1" destOrd="0" presId="urn:microsoft.com/office/officeart/2018/2/layout/IconVerticalSolidList"/>
    <dgm:cxn modelId="{36137EFC-2D4F-4289-A0BD-2DA0A5539001}" type="presParOf" srcId="{3EC662A0-8970-45E1-8C1A-3C3D95389BD1}" destId="{F7221F24-C51A-476F-8C5C-E46735390528}" srcOrd="2" destOrd="0" presId="urn:microsoft.com/office/officeart/2018/2/layout/IconVerticalSolidList"/>
    <dgm:cxn modelId="{FBB718C6-923D-4AA7-9EEB-F9A65DDB1C22}" type="presParOf" srcId="{3EC662A0-8970-45E1-8C1A-3C3D95389BD1}" destId="{FFDFE497-2207-4E26-B021-2079012A3F5F}" srcOrd="3" destOrd="0" presId="urn:microsoft.com/office/officeart/2018/2/layout/IconVerticalSolidList"/>
    <dgm:cxn modelId="{58E5145B-F35D-4912-8B9C-F94DD396EE67}" type="presParOf" srcId="{9E699385-00ED-4A28-A139-53F708DCA95D}" destId="{B5F2340C-9D42-4EA6-8272-3C18449179D3}" srcOrd="3" destOrd="0" presId="urn:microsoft.com/office/officeart/2018/2/layout/IconVerticalSolidList"/>
    <dgm:cxn modelId="{1C2B02E2-FFAE-4ED7-BFA1-F38492BCFC99}" type="presParOf" srcId="{9E699385-00ED-4A28-A139-53F708DCA95D}" destId="{20A2CE3E-1366-4229-AB6C-A76D8268BEF4}" srcOrd="4" destOrd="0" presId="urn:microsoft.com/office/officeart/2018/2/layout/IconVerticalSolidList"/>
    <dgm:cxn modelId="{2B392B64-2798-421A-A5B2-548A2A1F26DC}" type="presParOf" srcId="{20A2CE3E-1366-4229-AB6C-A76D8268BEF4}" destId="{5E5655BB-3F39-437D-B1EE-19C1DB78B7C6}" srcOrd="0" destOrd="0" presId="urn:microsoft.com/office/officeart/2018/2/layout/IconVerticalSolidList"/>
    <dgm:cxn modelId="{52E9753F-0CB0-4C1C-9A92-53DCB738C987}" type="presParOf" srcId="{20A2CE3E-1366-4229-AB6C-A76D8268BEF4}" destId="{094D6D3C-B072-4D5F-B138-AF91768A4B0B}" srcOrd="1" destOrd="0" presId="urn:microsoft.com/office/officeart/2018/2/layout/IconVerticalSolidList"/>
    <dgm:cxn modelId="{E10F24B3-959B-4FCA-A1DC-548DD0A53BED}" type="presParOf" srcId="{20A2CE3E-1366-4229-AB6C-A76D8268BEF4}" destId="{2632639F-025E-49A6-9D8D-4027412F2D8B}" srcOrd="2" destOrd="0" presId="urn:microsoft.com/office/officeart/2018/2/layout/IconVerticalSolidList"/>
    <dgm:cxn modelId="{387BECC6-7456-4FD7-BC0F-974DDF27D958}" type="presParOf" srcId="{20A2CE3E-1366-4229-AB6C-A76D8268BEF4}" destId="{52855E64-FEDE-4248-B202-CF89CE47F750}" srcOrd="3" destOrd="0" presId="urn:microsoft.com/office/officeart/2018/2/layout/IconVerticalSolidList"/>
    <dgm:cxn modelId="{7896B1F3-1DBA-402A-A9DE-E8DDC991894B}" type="presParOf" srcId="{9E699385-00ED-4A28-A139-53F708DCA95D}" destId="{8E64749E-21D9-49DE-BED6-D59C537C5E04}" srcOrd="5" destOrd="0" presId="urn:microsoft.com/office/officeart/2018/2/layout/IconVerticalSolidList"/>
    <dgm:cxn modelId="{F3BC052B-EF5B-4AA6-BE98-541CB018FA5E}" type="presParOf" srcId="{9E699385-00ED-4A28-A139-53F708DCA95D}" destId="{4DA302C4-3068-47F4-8D8A-E0B8F02E1A38}" srcOrd="6" destOrd="0" presId="urn:microsoft.com/office/officeart/2018/2/layout/IconVerticalSolidList"/>
    <dgm:cxn modelId="{537B91C0-E5D8-4D1F-9DFE-4E375253329F}" type="presParOf" srcId="{4DA302C4-3068-47F4-8D8A-E0B8F02E1A38}" destId="{623652E2-7FB1-40CB-B3C1-1D12677EB891}" srcOrd="0" destOrd="0" presId="urn:microsoft.com/office/officeart/2018/2/layout/IconVerticalSolidList"/>
    <dgm:cxn modelId="{E81BCD83-68FA-4591-93BD-0C2E44C8F61B}" type="presParOf" srcId="{4DA302C4-3068-47F4-8D8A-E0B8F02E1A38}" destId="{008AE91E-94B5-4AC7-9B7A-E950FC2C4F48}" srcOrd="1" destOrd="0" presId="urn:microsoft.com/office/officeart/2018/2/layout/IconVerticalSolidList"/>
    <dgm:cxn modelId="{83736C99-C5DF-4E0E-B9DE-263373335109}" type="presParOf" srcId="{4DA302C4-3068-47F4-8D8A-E0B8F02E1A38}" destId="{06F32E8D-0963-4DEA-9DDD-4DF280C44746}" srcOrd="2" destOrd="0" presId="urn:microsoft.com/office/officeart/2018/2/layout/IconVerticalSolidList"/>
    <dgm:cxn modelId="{B0CB694A-ED85-4286-AE76-DE402B2FB412}" type="presParOf" srcId="{4DA302C4-3068-47F4-8D8A-E0B8F02E1A38}" destId="{3E0619E7-CA7F-40C3-A46A-35D5224F45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What is the correlation between IMDB and Metacritic ratings and profitability?</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What are the most profitable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BEB9-637D-403B-BDA8-BE7988BFE4FD}">
      <dsp:nvSpPr>
        <dsp:cNvPr id="0" name=""/>
        <dsp:cNvSpPr/>
      </dsp:nvSpPr>
      <dsp:spPr>
        <a:xfrm>
          <a:off x="1221077" y="26273"/>
          <a:ext cx="1263433" cy="12634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8E1D-0F95-42E2-841D-F109442CE3F5}">
      <dsp:nvSpPr>
        <dsp:cNvPr id="0" name=""/>
        <dsp:cNvSpPr/>
      </dsp:nvSpPr>
      <dsp:spPr>
        <a:xfrm>
          <a:off x="1490333" y="295530"/>
          <a:ext cx="724921" cy="724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9F16F-79FB-4A12-B9B3-0130CCDDE748}">
      <dsp:nvSpPr>
        <dsp:cNvPr id="0" name=""/>
        <dsp:cNvSpPr/>
      </dsp:nvSpPr>
      <dsp:spPr>
        <a:xfrm>
          <a:off x="817192"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Split data into list</a:t>
          </a:r>
        </a:p>
      </dsp:txBody>
      <dsp:txXfrm>
        <a:off x="817192" y="1683236"/>
        <a:ext cx="2071203" cy="720000"/>
      </dsp:txXfrm>
    </dsp:sp>
    <dsp:sp modelId="{1C9C3F01-2D87-4AE3-B175-71F66D7C8FC6}">
      <dsp:nvSpPr>
        <dsp:cNvPr id="0" name=""/>
        <dsp:cNvSpPr/>
      </dsp:nvSpPr>
      <dsp:spPr>
        <a:xfrm>
          <a:off x="3654740" y="26273"/>
          <a:ext cx="1263433" cy="12634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DACE0-6777-4C47-8454-8271F9818432}">
      <dsp:nvSpPr>
        <dsp:cNvPr id="0" name=""/>
        <dsp:cNvSpPr/>
      </dsp:nvSpPr>
      <dsp:spPr>
        <a:xfrm>
          <a:off x="3923997" y="295530"/>
          <a:ext cx="724921" cy="724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39C8-6B89-4BA2-A6F3-0C27738A52D8}">
      <dsp:nvSpPr>
        <dsp:cNvPr id="0" name=""/>
        <dsp:cNvSpPr/>
      </dsp:nvSpPr>
      <dsp:spPr>
        <a:xfrm>
          <a:off x="3250856"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Calculated word occurrences</a:t>
          </a:r>
        </a:p>
      </dsp:txBody>
      <dsp:txXfrm>
        <a:off x="3250856" y="1683236"/>
        <a:ext cx="2071203" cy="720000"/>
      </dsp:txXfrm>
    </dsp:sp>
    <dsp:sp modelId="{6F8945CF-E32F-4712-B5D9-BD8E23DF225D}">
      <dsp:nvSpPr>
        <dsp:cNvPr id="0" name=""/>
        <dsp:cNvSpPr/>
      </dsp:nvSpPr>
      <dsp:spPr>
        <a:xfrm>
          <a:off x="1221077" y="2921037"/>
          <a:ext cx="1263433" cy="12634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22F0B-0D8D-4C5F-8D8A-B2266CF53422}">
      <dsp:nvSpPr>
        <dsp:cNvPr id="0" name=""/>
        <dsp:cNvSpPr/>
      </dsp:nvSpPr>
      <dsp:spPr>
        <a:xfrm>
          <a:off x="1490333" y="3190293"/>
          <a:ext cx="724921" cy="724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01A57-4EE4-4880-90BB-5BB9213D4DB1}">
      <dsp:nvSpPr>
        <dsp:cNvPr id="0" name=""/>
        <dsp:cNvSpPr/>
      </dsp:nvSpPr>
      <dsp:spPr>
        <a:xfrm>
          <a:off x="817192"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Manipulate data</a:t>
          </a:r>
        </a:p>
      </dsp:txBody>
      <dsp:txXfrm>
        <a:off x="817192" y="4578000"/>
        <a:ext cx="2071203" cy="720000"/>
      </dsp:txXfrm>
    </dsp:sp>
    <dsp:sp modelId="{F0C8DD09-46B9-4295-A82C-73626F531A49}">
      <dsp:nvSpPr>
        <dsp:cNvPr id="0" name=""/>
        <dsp:cNvSpPr/>
      </dsp:nvSpPr>
      <dsp:spPr>
        <a:xfrm>
          <a:off x="3654740" y="2921037"/>
          <a:ext cx="1263433" cy="12634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F0F05-41A1-4E5B-BA4A-DCFF4894DF23}">
      <dsp:nvSpPr>
        <dsp:cNvPr id="0" name=""/>
        <dsp:cNvSpPr/>
      </dsp:nvSpPr>
      <dsp:spPr>
        <a:xfrm>
          <a:off x="3923997" y="3190293"/>
          <a:ext cx="724921" cy="724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ABB01-C0C8-4B3C-981D-C49BA6AF7B44}">
      <dsp:nvSpPr>
        <dsp:cNvPr id="0" name=""/>
        <dsp:cNvSpPr/>
      </dsp:nvSpPr>
      <dsp:spPr>
        <a:xfrm>
          <a:off x="3250856"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Findings</a:t>
          </a:r>
        </a:p>
      </dsp:txBody>
      <dsp:txXfrm>
        <a:off x="3250856" y="4578000"/>
        <a:ext cx="207120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Most of the movies in the top 10 were 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 will take a closer look at genres later in the presentation.</a:t>
          </a:r>
        </a:p>
      </dsp:txBody>
      <dsp:txXfrm>
        <a:off x="4441104" y="3422483"/>
        <a:ext cx="1499414" cy="862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000C-E851-4DB4-84D7-1770BA84CF57}">
      <dsp:nvSpPr>
        <dsp:cNvPr id="0" name=""/>
        <dsp:cNvSpPr/>
      </dsp:nvSpPr>
      <dsp:spPr>
        <a:xfrm>
          <a:off x="0" y="1897"/>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D59E-B395-4F09-843E-A3D94253DC79}">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2B0DA-0E47-4FEB-A5D3-51AC59D50F78}">
      <dsp:nvSpPr>
        <dsp:cNvPr id="0" name=""/>
        <dsp:cNvSpPr/>
      </dsp:nvSpPr>
      <dsp:spPr>
        <a:xfrm>
          <a:off x="1110795" y="1897"/>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Adventure movies seemed to be rising in profitability before sharply declining</a:t>
          </a:r>
        </a:p>
      </dsp:txBody>
      <dsp:txXfrm>
        <a:off x="1110795" y="1897"/>
        <a:ext cx="6509203" cy="961727"/>
      </dsp:txXfrm>
    </dsp:sp>
    <dsp:sp modelId="{0216006F-E161-44AD-8EE4-27E79C1BFB2F}">
      <dsp:nvSpPr>
        <dsp:cNvPr id="0" name=""/>
        <dsp:cNvSpPr/>
      </dsp:nvSpPr>
      <dsp:spPr>
        <a:xfrm>
          <a:off x="0" y="1204056"/>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DC9AE-F6F4-4C8F-9B0C-9BA062F9BA7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E497-2207-4E26-B021-2079012A3F5F}">
      <dsp:nvSpPr>
        <dsp:cNvPr id="0" name=""/>
        <dsp:cNvSpPr/>
      </dsp:nvSpPr>
      <dsp:spPr>
        <a:xfrm>
          <a:off x="1110795" y="1204056"/>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dirty="0"/>
            <a:t>Later in the decade, we see action movies rising in profitability instead</a:t>
          </a:r>
        </a:p>
      </dsp:txBody>
      <dsp:txXfrm>
        <a:off x="1110795" y="1204056"/>
        <a:ext cx="6509203" cy="961727"/>
      </dsp:txXfrm>
    </dsp:sp>
    <dsp:sp modelId="{5E5655BB-3F39-437D-B1EE-19C1DB78B7C6}">
      <dsp:nvSpPr>
        <dsp:cNvPr id="0" name=""/>
        <dsp:cNvSpPr/>
      </dsp:nvSpPr>
      <dsp:spPr>
        <a:xfrm>
          <a:off x="0" y="240621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D6D3C-B072-4D5F-B138-AF91768A4B0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5E64-FEDE-4248-B202-CF89CE47F750}">
      <dsp:nvSpPr>
        <dsp:cNvPr id="0" name=""/>
        <dsp:cNvSpPr/>
      </dsp:nvSpPr>
      <dsp:spPr>
        <a:xfrm>
          <a:off x="1110795" y="240621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Although fantasy was overall the winner for the decade, the profitability of the genre is also declining overall</a:t>
          </a:r>
        </a:p>
      </dsp:txBody>
      <dsp:txXfrm>
        <a:off x="1110795" y="2406215"/>
        <a:ext cx="6509203" cy="961727"/>
      </dsp:txXfrm>
    </dsp:sp>
    <dsp:sp modelId="{623652E2-7FB1-40CB-B3C1-1D12677EB891}">
      <dsp:nvSpPr>
        <dsp:cNvPr id="0" name=""/>
        <dsp:cNvSpPr/>
      </dsp:nvSpPr>
      <dsp:spPr>
        <a:xfrm>
          <a:off x="0" y="360837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AE91E-94B5-4AC7-9B7A-E950FC2C4F48}">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619E7-CA7F-40C3-A46A-35D5224F4540}">
      <dsp:nvSpPr>
        <dsp:cNvPr id="0" name=""/>
        <dsp:cNvSpPr/>
      </dsp:nvSpPr>
      <dsp:spPr>
        <a:xfrm>
          <a:off x="1110795" y="360837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We also see overall less “blockbuster” movies with mega-earnings as time goes on</a:t>
          </a:r>
        </a:p>
      </dsp:txBody>
      <dsp:txXfrm>
        <a:off x="1110795" y="3608375"/>
        <a:ext cx="6509203" cy="9617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4071364" cy="831908"/>
          </a:xfrm>
        </p:spPr>
        <p:txBody>
          <a:bodyPr anchor="t">
            <a:normAutofit/>
          </a:bodyPr>
          <a:lstStyle/>
          <a:p>
            <a:r>
              <a:rPr lang="en-US" sz="3200" dirty="0"/>
              <a:t>Top Grossing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35847404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43" y="2104631"/>
            <a:ext cx="11201400" cy="38180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7D6045-0870-409A-BE50-783EAAE5CFAB}"/>
              </a:ext>
            </a:extLst>
          </p:cNvPr>
          <p:cNvSpPr>
            <a:spLocks noGrp="1"/>
          </p:cNvSpPr>
          <p:nvPr>
            <p:ph type="title"/>
          </p:nvPr>
        </p:nvSpPr>
        <p:spPr>
          <a:xfrm>
            <a:off x="-936625" y="342253"/>
            <a:ext cx="13690600" cy="1524000"/>
          </a:xfrm>
        </p:spPr>
        <p:txBody>
          <a:bodyPr>
            <a:normAutofit/>
          </a:bodyPr>
          <a:lstStyle/>
          <a:p>
            <a:pPr algn="ctr"/>
            <a:r>
              <a:rPr lang="en-US" sz="6000" dirty="0"/>
              <a:t>Top Grossing Movies</a:t>
            </a:r>
          </a:p>
        </p:txBody>
      </p:sp>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2000"/>
            <a:ext cx="3048001" cy="2286000"/>
          </a:xfrm>
        </p:spPr>
        <p:txBody>
          <a:bodyPr anchor="t">
            <a:normAutofit/>
          </a:bodyPr>
          <a:lstStyle/>
          <a:p>
            <a:r>
              <a:rPr lang="en-US" sz="250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192833" y="102927"/>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645182390"/>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30" name="Content Placeholder 2">
            <a:extLst>
              <a:ext uri="{FF2B5EF4-FFF2-40B4-BE49-F238E27FC236}">
                <a16:creationId xmlns:a16="http://schemas.microsoft.com/office/drawing/2014/main" id="{6CB509CE-DD54-4617-BA9D-FFD7A092B0C8}"/>
              </a:ext>
            </a:extLst>
          </p:cNvPr>
          <p:cNvGraphicFramePr/>
          <p:nvPr>
            <p:extLst>
              <p:ext uri="{D42A27DB-BD31-4B8C-83A1-F6EECF244321}">
                <p14:modId xmlns:p14="http://schemas.microsoft.com/office/powerpoint/2010/main" val="3907132144"/>
              </p:ext>
            </p:extLst>
          </p:nvPr>
        </p:nvGraphicFramePr>
        <p:xfrm>
          <a:off x="3977197" y="1524000"/>
          <a:ext cx="7619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6711CEE-506C-4BD2-B9DF-52E99A51B23D}"/>
              </a:ext>
            </a:extLst>
          </p:cNvPr>
          <p:cNvSpPr txBox="1"/>
          <p:nvPr/>
        </p:nvSpPr>
        <p:spPr>
          <a:xfrm>
            <a:off x="619124" y="1695449"/>
            <a:ext cx="2086993" cy="707886"/>
          </a:xfrm>
          <a:prstGeom prst="rect">
            <a:avLst/>
          </a:prstGeom>
          <a:noFill/>
        </p:spPr>
        <p:txBody>
          <a:bodyPr wrap="square" rtlCol="0">
            <a:spAutoFit/>
          </a:bodyPr>
          <a:lstStyle/>
          <a:p>
            <a:r>
              <a:rPr lang="en-US" sz="4000" b="1" dirty="0"/>
              <a:t>Analysis</a:t>
            </a:r>
          </a:p>
        </p:txBody>
      </p:sp>
    </p:spTree>
    <p:extLst>
      <p:ext uri="{BB962C8B-B14F-4D97-AF65-F5344CB8AC3E}">
        <p14:creationId xmlns:p14="http://schemas.microsoft.com/office/powerpoint/2010/main" val="2895476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1B43-94CE-413B-A96E-9C5C3CBBEA35}"/>
              </a:ext>
            </a:extLst>
          </p:cNvPr>
          <p:cNvSpPr>
            <a:spLocks noGrp="1"/>
          </p:cNvSpPr>
          <p:nvPr>
            <p:ph type="title"/>
          </p:nvPr>
        </p:nvSpPr>
        <p:spPr>
          <a:xfrm>
            <a:off x="762000" y="1524000"/>
            <a:ext cx="3018325" cy="4572000"/>
          </a:xfrm>
        </p:spPr>
        <p:txBody>
          <a:bodyPr anchor="t">
            <a:normAutofit/>
          </a:bodyPr>
          <a:lstStyle/>
          <a:p>
            <a:r>
              <a:rPr lang="en-US" sz="3200"/>
              <a:t>Post Mortem: Failed Project</a:t>
            </a:r>
          </a:p>
        </p:txBody>
      </p:sp>
      <p:sp>
        <p:nvSpPr>
          <p:cNvPr id="24" name="Freeform: Shape 2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01A4B593-070B-4B49-B02E-B71243FA5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66414"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Content Placeholder 2">
            <a:extLst>
              <a:ext uri="{FF2B5EF4-FFF2-40B4-BE49-F238E27FC236}">
                <a16:creationId xmlns:a16="http://schemas.microsoft.com/office/drawing/2014/main" id="{713546BB-C76D-499C-B817-BA83DE1EC417}"/>
              </a:ext>
            </a:extLst>
          </p:cNvPr>
          <p:cNvSpPr>
            <a:spLocks noGrp="1"/>
          </p:cNvSpPr>
          <p:nvPr>
            <p:ph idx="1"/>
          </p:nvPr>
        </p:nvSpPr>
        <p:spPr>
          <a:xfrm>
            <a:off x="3839674" y="1524000"/>
            <a:ext cx="3018325" cy="4572001"/>
          </a:xfrm>
        </p:spPr>
        <p:txBody>
          <a:bodyPr>
            <a:normAutofit/>
          </a:bodyPr>
          <a:lstStyle/>
          <a:p>
            <a:r>
              <a:rPr lang="en-US" sz="2400"/>
              <a:t>Lyric project scrapped	</a:t>
            </a:r>
          </a:p>
          <a:p>
            <a:pPr lvl="1"/>
            <a:r>
              <a:rPr lang="en-US"/>
              <a:t>Already </a:t>
            </a:r>
            <a:r>
              <a:rPr lang="en-US" dirty="0"/>
              <a:t>been done</a:t>
            </a:r>
          </a:p>
          <a:p>
            <a:pPr lvl="1"/>
            <a:r>
              <a:rPr lang="en-US" dirty="0"/>
              <a:t>Data </a:t>
            </a:r>
            <a:r>
              <a:rPr lang="en-US"/>
              <a:t>set availability</a:t>
            </a:r>
          </a:p>
          <a:p>
            <a:pPr lvl="1"/>
            <a:endParaRPr lang="en-US"/>
          </a:p>
        </p:txBody>
      </p:sp>
    </p:spTree>
    <p:extLst>
      <p:ext uri="{BB962C8B-B14F-4D97-AF65-F5344CB8AC3E}">
        <p14:creationId xmlns:p14="http://schemas.microsoft.com/office/powerpoint/2010/main" val="2283313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0" name="Content Placeholder 2">
            <a:extLst>
              <a:ext uri="{FF2B5EF4-FFF2-40B4-BE49-F238E27FC236}">
                <a16:creationId xmlns:a16="http://schemas.microsoft.com/office/drawing/2014/main" id="{62A2858A-0152-4951-88D2-92A34A3DE23A}"/>
              </a:ext>
            </a:extLst>
          </p:cNvPr>
          <p:cNvSpPr>
            <a:spLocks noGrp="1"/>
          </p:cNvSpPr>
          <p:nvPr>
            <p:ph idx="1"/>
          </p:nvPr>
        </p:nvSpPr>
        <p:spPr>
          <a:xfrm>
            <a:off x="762000" y="2286000"/>
            <a:ext cx="5334000" cy="3810001"/>
          </a:xfrm>
        </p:spPr>
        <p:txBody>
          <a:bodyPr>
            <a:normAutofit/>
          </a:bodyPr>
          <a:lstStyle/>
          <a:p>
            <a:r>
              <a:rPr lang="en-US" sz="2400" dirty="0"/>
              <a:t>Data set was limited to 10 years</a:t>
            </a:r>
          </a:p>
          <a:p>
            <a:r>
              <a:rPr lang="en-US" sz="2400" dirty="0"/>
              <a:t>Many other factors to be studied</a:t>
            </a:r>
          </a:p>
          <a:p>
            <a:pPr lvl="1"/>
            <a:r>
              <a:rPr lang="en-US" dirty="0"/>
              <a:t>Ratings by genre</a:t>
            </a:r>
          </a:p>
          <a:p>
            <a:pPr lvl="1"/>
            <a:r>
              <a:rPr lang="en-US" dirty="0"/>
              <a:t>Time of year released</a:t>
            </a:r>
          </a:p>
          <a:p>
            <a:pPr lvl="1"/>
            <a:r>
              <a:rPr lang="en-US" dirty="0"/>
              <a:t>Influence of various types of marketing</a:t>
            </a:r>
          </a:p>
        </p:txBody>
      </p:sp>
      <p:sp>
        <p:nvSpPr>
          <p:cNvPr id="2" name="Title 1">
            <a:extLst>
              <a:ext uri="{FF2B5EF4-FFF2-40B4-BE49-F238E27FC236}">
                <a16:creationId xmlns:a16="http://schemas.microsoft.com/office/drawing/2014/main" id="{5019DEAA-2020-4EFB-BFF7-9D13D0FC07E2}"/>
              </a:ext>
            </a:extLst>
          </p:cNvPr>
          <p:cNvSpPr>
            <a:spLocks noGrp="1"/>
          </p:cNvSpPr>
          <p:nvPr>
            <p:ph type="title"/>
          </p:nvPr>
        </p:nvSpPr>
        <p:spPr>
          <a:xfrm>
            <a:off x="762000" y="762000"/>
            <a:ext cx="5334000" cy="1524000"/>
          </a:xfrm>
        </p:spPr>
        <p:txBody>
          <a:bodyPr>
            <a:normAutofit/>
          </a:bodyPr>
          <a:lstStyle/>
          <a:p>
            <a:r>
              <a:rPr lang="en-US" sz="3200"/>
              <a:t>Limitations</a:t>
            </a:r>
          </a:p>
        </p:txBody>
      </p:sp>
      <p:pic>
        <p:nvPicPr>
          <p:cNvPr id="7" name="Graphic 6" descr="Film reel">
            <a:extLst>
              <a:ext uri="{FF2B5EF4-FFF2-40B4-BE49-F238E27FC236}">
                <a16:creationId xmlns:a16="http://schemas.microsoft.com/office/drawing/2014/main" id="{41A1084A-828D-441B-BE6F-BD902A650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77465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3128-E96E-4384-9635-FEE366821B36}"/>
              </a:ext>
            </a:extLst>
          </p:cNvPr>
          <p:cNvSpPr>
            <a:spLocks noGrp="1"/>
          </p:cNvSpPr>
          <p:nvPr>
            <p:ph type="title"/>
          </p:nvPr>
        </p:nvSpPr>
        <p:spPr/>
        <p:txBody>
          <a:bodyPr/>
          <a:lstStyle/>
          <a:p>
            <a:pPr algn="ctr"/>
            <a:r>
              <a:rPr lang="en-US" dirty="0"/>
              <a:t>Q&amp;A</a:t>
            </a:r>
          </a:p>
        </p:txBody>
      </p:sp>
      <p:pic>
        <p:nvPicPr>
          <p:cNvPr id="1026" name="Picture 2" descr="Mean Girls Raise Hand GIF">
            <a:extLst>
              <a:ext uri="{FF2B5EF4-FFF2-40B4-BE49-F238E27FC236}">
                <a16:creationId xmlns:a16="http://schemas.microsoft.com/office/drawing/2014/main" id="{88C322D0-45E0-4716-8799-F91EB404DB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1829" y="2286000"/>
            <a:ext cx="5988341" cy="336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35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available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1. Are there any recurring themes of the plots of the highest grossing movies 2008-2018?</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BF465540-5603-490B-81C0-92C42A345B0D}"/>
              </a:ext>
            </a:extLst>
          </p:cNvPr>
          <p:cNvGraphicFramePr>
            <a:graphicFrameLocks noGrp="1"/>
          </p:cNvGraphicFramePr>
          <p:nvPr>
            <p:ph idx="1"/>
            <p:extLst>
              <p:ext uri="{D42A27DB-BD31-4B8C-83A1-F6EECF244321}">
                <p14:modId xmlns:p14="http://schemas.microsoft.com/office/powerpoint/2010/main" val="319271429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descr="A close up of a newspaper&#10;&#10;Description automatically generated">
            <a:extLst>
              <a:ext uri="{FF2B5EF4-FFF2-40B4-BE49-F238E27FC236}">
                <a16:creationId xmlns:a16="http://schemas.microsoft.com/office/drawing/2014/main" id="{44B244BA-26B6-4E6A-89C5-D24D3E74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80" y="299365"/>
            <a:ext cx="6259270" cy="6259270"/>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457399" y="1698771"/>
            <a:ext cx="10473457" cy="4472095"/>
          </a:xfrm>
        </p:spPr>
        <p:txBody>
          <a:bodyPr>
            <a:normAutofit/>
          </a:bodyPr>
          <a:lstStyle/>
          <a:p>
            <a:pPr>
              <a:lnSpc>
                <a:spcPct val="115000"/>
              </a:lnSpc>
            </a:pPr>
            <a:r>
              <a:rPr lang="en-US" sz="2400" dirty="0"/>
              <a:t>1. Zoe Saldana</a:t>
            </a:r>
          </a:p>
          <a:p>
            <a:pPr lvl="1">
              <a:lnSpc>
                <a:spcPct val="115000"/>
              </a:lnSpc>
            </a:pPr>
            <a:r>
              <a:rPr lang="en-US" sz="1400" dirty="0"/>
              <a:t>Average worldwide gross: $1.3B</a:t>
            </a:r>
          </a:p>
          <a:p>
            <a:pPr>
              <a:lnSpc>
                <a:spcPct val="115000"/>
              </a:lnSpc>
            </a:pPr>
            <a:r>
              <a:rPr lang="en-US" sz="2400" dirty="0"/>
              <a:t>2. Michael Gambon</a:t>
            </a:r>
          </a:p>
          <a:p>
            <a:pPr lvl="1">
              <a:lnSpc>
                <a:spcPct val="115000"/>
              </a:lnSpc>
            </a:pPr>
            <a:r>
              <a:rPr lang="en-US" sz="1400" dirty="0"/>
              <a:t>Average worldwide gross: $1.1B</a:t>
            </a:r>
          </a:p>
          <a:p>
            <a:pPr>
              <a:lnSpc>
                <a:spcPct val="115000"/>
              </a:lnSpc>
            </a:pPr>
            <a:r>
              <a:rPr lang="en-US" sz="2400" dirty="0"/>
              <a:t>3. Christian Bale: played in The Dark Knight and The Dark Knight Rises</a:t>
            </a:r>
          </a:p>
          <a:p>
            <a:pPr lvl="1">
              <a:lnSpc>
                <a:spcPct val="115000"/>
              </a:lnSpc>
            </a:pPr>
            <a:r>
              <a:rPr lang="en-US" sz="1400" dirty="0"/>
              <a:t>Average worldwide gross: $ 1.0B</a:t>
            </a:r>
          </a:p>
          <a:p>
            <a:pPr>
              <a:lnSpc>
                <a:spcPct val="115000"/>
              </a:lnSpc>
            </a:pPr>
            <a:r>
              <a:rPr lang="en-US" sz="2400" dirty="0"/>
              <a:t>4. Johnny Depp played in 2 Pirates of the Caribbean </a:t>
            </a:r>
          </a:p>
          <a:p>
            <a:pPr lvl="1">
              <a:lnSpc>
                <a:spcPct val="115000"/>
              </a:lnSpc>
            </a:pPr>
            <a:r>
              <a:rPr lang="en-US" sz="1400" dirty="0"/>
              <a:t>Average worldwide gross: $1.0B</a:t>
            </a:r>
          </a:p>
          <a:p>
            <a:pPr>
              <a:lnSpc>
                <a:spcPct val="115000"/>
              </a:lnSpc>
            </a:pPr>
            <a:r>
              <a:rPr lang="en-US" sz="2400" dirty="0"/>
              <a:t>The rest of the top 10 actors came from 2 movie franchises</a:t>
            </a:r>
          </a:p>
          <a:p>
            <a:pPr lvl="1">
              <a:lnSpc>
                <a:spcPct val="115000"/>
              </a:lnSpc>
            </a:pPr>
            <a:r>
              <a:rPr lang="en-US" sz="1400" dirty="0"/>
              <a:t>Transformers and The Hobbit</a:t>
            </a:r>
          </a:p>
          <a:p>
            <a:pPr>
              <a:lnSpc>
                <a:spcPct val="115000"/>
              </a:lnSpc>
            </a:pPr>
            <a:endParaRPr lang="en-US" sz="24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457399" y="343185"/>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0</TotalTime>
  <Words>643</Words>
  <Application>Microsoft Office PowerPoint</Application>
  <PresentationFormat>Widescreen</PresentationFormat>
  <Paragraphs>79</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Grossing Movies</vt:lpstr>
      <vt:lpstr>PowerPoint Presentation</vt:lpstr>
      <vt:lpstr>Top Grossing Actors</vt:lpstr>
      <vt:lpstr>PowerPoint Presentation</vt:lpstr>
      <vt:lpstr>Top Grossing Movies</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4. What are the most profitable movie genres?</vt:lpstr>
      <vt:lpstr>PowerPoint Presentation</vt:lpstr>
      <vt:lpstr>PowerPoint Presentation</vt:lpstr>
      <vt:lpstr>PowerPoint Presentation</vt:lpstr>
      <vt:lpstr>Post Mortem: Failed Project</vt:lpstr>
      <vt:lpstr>Limitations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1</cp:revision>
  <dcterms:created xsi:type="dcterms:W3CDTF">2020-07-30T18:08:12Z</dcterms:created>
  <dcterms:modified xsi:type="dcterms:W3CDTF">2020-07-30T18:09:02Z</dcterms:modified>
</cp:coreProperties>
</file>